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2103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81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22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056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4e72993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4e72993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3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73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55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58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743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084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06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47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67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Google Shape;25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dt" idx="10"/>
          </p:nvPr>
        </p:nvSpPr>
        <p:spPr>
          <a:xfrm rot="5400000">
            <a:off x="10176279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ftr" idx="11"/>
          </p:nvPr>
        </p:nvSpPr>
        <p:spPr>
          <a:xfrm rot="5400000">
            <a:off x="8963575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2" name="Google Shape;132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0" name="Google Shape;140;p1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body" idx="1"/>
          </p:nvPr>
        </p:nvSpPr>
        <p:spPr>
          <a:xfrm>
            <a:off x="1154956" y="5532683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1" name="Google Shape;151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9" name="Google Shape;159;p1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9" name="Google Shape;169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8" name="Google Shape;178;p1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9" name="Google Shape;179;p13"/>
          <p:cNvSpPr txBox="1"/>
          <p:nvPr/>
        </p:nvSpPr>
        <p:spPr>
          <a:xfrm>
            <a:off x="898295" y="603589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0" name="Google Shape;180;p13"/>
          <p:cNvSpPr txBox="1"/>
          <p:nvPr/>
        </p:nvSpPr>
        <p:spPr>
          <a:xfrm>
            <a:off x="9705137" y="261378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1945945" y="3686515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2"/>
          </p:nvPr>
        </p:nvSpPr>
        <p:spPr>
          <a:xfrm>
            <a:off x="1154954" y="5014393"/>
            <a:ext cx="8825659" cy="101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" name="Google Shape;199;p1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body" idx="2"/>
          </p:nvPr>
        </p:nvSpPr>
        <p:spPr>
          <a:xfrm>
            <a:off x="1154954" y="3187261"/>
            <a:ext cx="3129168" cy="283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3"/>
          </p:nvPr>
        </p:nvSpPr>
        <p:spPr>
          <a:xfrm>
            <a:off x="4512721" y="2610999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"/>
          </p:nvPr>
        </p:nvSpPr>
        <p:spPr>
          <a:xfrm>
            <a:off x="4512721" y="3187261"/>
            <a:ext cx="3145380" cy="283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body" idx="5"/>
          </p:nvPr>
        </p:nvSpPr>
        <p:spPr>
          <a:xfrm>
            <a:off x="7886701" y="2603500"/>
            <a:ext cx="315744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body" idx="6"/>
          </p:nvPr>
        </p:nvSpPr>
        <p:spPr>
          <a:xfrm>
            <a:off x="7886700" y="3187261"/>
            <a:ext cx="3161029" cy="283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14" name="Google Shape;214;p1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p1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2" name="Google Shape;222;p16"/>
          <p:cNvSpPr>
            <a:spLocks noGrp="1"/>
          </p:cNvSpPr>
          <p:nvPr>
            <p:ph type="pic" idx="2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20745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body" idx="4"/>
          </p:nvPr>
        </p:nvSpPr>
        <p:spPr>
          <a:xfrm>
            <a:off x="4568865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>
            <a:spLocks noGrp="1"/>
          </p:cNvSpPr>
          <p:nvPr>
            <p:ph type="pic" idx="5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6"/>
          </p:nvPr>
        </p:nvSpPr>
        <p:spPr>
          <a:xfrm>
            <a:off x="4568865" y="5109107"/>
            <a:ext cx="3050438" cy="92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7"/>
          </p:nvPr>
        </p:nvSpPr>
        <p:spPr>
          <a:xfrm>
            <a:off x="7983434" y="4532845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8" name="Google Shape;228;p16"/>
          <p:cNvSpPr>
            <a:spLocks noGrp="1"/>
          </p:cNvSpPr>
          <p:nvPr>
            <p:ph type="pic" idx="8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body" idx="9"/>
          </p:nvPr>
        </p:nvSpPr>
        <p:spPr>
          <a:xfrm>
            <a:off x="7983434" y="5109107"/>
            <a:ext cx="3054127" cy="8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30" name="Google Shape;230;p1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3" name="Google Shape;233;p1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3" name="Google Shape;253;p1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 rot="5400000">
            <a:off x="6925404" y="2957260"/>
            <a:ext cx="4729626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body" idx="1"/>
          </p:nvPr>
        </p:nvSpPr>
        <p:spPr>
          <a:xfrm rot="5400000">
            <a:off x="1913914" y="538470"/>
            <a:ext cx="4729627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" name="Google Shape;41;p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0" name="Google Shape;50;p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body" idx="2"/>
          </p:nvPr>
        </p:nvSpPr>
        <p:spPr>
          <a:xfrm>
            <a:off x="1154954" y="3212326"/>
            <a:ext cx="4825158" cy="28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3"/>
          </p:nvPr>
        </p:nvSpPr>
        <p:spPr>
          <a:xfrm>
            <a:off x="6208711" y="2603499"/>
            <a:ext cx="4825160" cy="60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4"/>
          </p:nvPr>
        </p:nvSpPr>
        <p:spPr>
          <a:xfrm>
            <a:off x="6208712" y="3212327"/>
            <a:ext cx="4825159" cy="280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" name="Google Shape;92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00" name="Google Shape;100;p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1154955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2" name="Google Shape;112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1" name="Google Shape;121;p1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0"/>
          <p:cNvSpPr>
            <a:spLocks noGrp="1"/>
          </p:cNvSpPr>
          <p:nvPr>
            <p:ph type="pic" idx="2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8EBBD2">
                    <a:alpha val="13725"/>
                  </a:srgbClr>
                </a:gs>
                <a:gs pos="36000">
                  <a:srgbClr val="8EBBD2">
                    <a:alpha val="6666"/>
                  </a:srgbClr>
                </a:gs>
                <a:gs pos="66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8EBBD2">
                    <a:alpha val="6666"/>
                  </a:srgbClr>
                </a:gs>
                <a:gs pos="36000">
                  <a:srgbClr val="8EBBD2">
                    <a:alpha val="5882"/>
                  </a:srgbClr>
                </a:gs>
                <a:gs pos="69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AC867">
                    <a:alpha val="13725"/>
                  </a:srgbClr>
                </a:gs>
                <a:gs pos="36000">
                  <a:srgbClr val="FAC867">
                    <a:alpha val="6666"/>
                  </a:srgbClr>
                </a:gs>
                <a:gs pos="73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8EBBD2">
                    <a:alpha val="7843"/>
                  </a:srgbClr>
                </a:gs>
                <a:gs pos="36000">
                  <a:srgbClr val="8EBBD2">
                    <a:alpha val="7843"/>
                  </a:srgbClr>
                </a:gs>
                <a:gs pos="72000">
                  <a:srgbClr val="8EBBD2">
                    <a:alpha val="0"/>
                  </a:srgbClr>
                </a:gs>
                <a:gs pos="100000">
                  <a:srgbClr val="8EBBD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AC867">
                    <a:alpha val="10980"/>
                  </a:srgbClr>
                </a:gs>
                <a:gs pos="36000">
                  <a:srgbClr val="FAC867">
                    <a:alpha val="9803"/>
                  </a:srgbClr>
                </a:gs>
                <a:gs pos="75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>
              <a:gsLst>
                <a:gs pos="0">
                  <a:srgbClr val="FAC867">
                    <a:alpha val="9803"/>
                  </a:srgbClr>
                </a:gs>
                <a:gs pos="31000">
                  <a:srgbClr val="FAC867">
                    <a:alpha val="4705"/>
                  </a:srgbClr>
                </a:gs>
                <a:gs pos="66000">
                  <a:srgbClr val="FAC867">
                    <a:alpha val="0"/>
                  </a:srgbClr>
                </a:gs>
                <a:gs pos="100000">
                  <a:srgbClr val="FAC86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dt" idx="10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Times New Roman"/>
              <a:buNone/>
            </a:pPr>
            <a:r>
              <a:rPr lang="es-CO" sz="5400" b="0" i="0" u="none" strike="noStrike" cap="none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 </a:t>
            </a:r>
            <a:r>
              <a:rPr lang="es-CO" sz="5400" b="0" i="0" u="none" strike="noStrike" cap="none" dirty="0" smtClean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20001</a:t>
            </a:r>
            <a:endParaRPr sz="5400" b="0" i="0" u="none" strike="noStrike" cap="none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s-CO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Antonio</a:t>
            </a:r>
            <a:r>
              <a:rPr lang="es-CO" sz="2000" b="0" i="0" u="none" strike="noStrike" cap="none" dirty="0" smtClean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Lujan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s-CO" sz="2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Duvan</a:t>
            </a:r>
            <a:r>
              <a:rPr lang="es-CO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2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agamez</a:t>
            </a:r>
            <a:endParaRPr lang="es-CO" sz="20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s-CO" sz="2000" b="0" i="0" u="none" strike="noStrike" cap="none" dirty="0" err="1" smtClean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Jhonatan</a:t>
            </a:r>
            <a:r>
              <a:rPr lang="es-CO" sz="2000" b="0" i="0" u="none" strike="noStrike" cap="none" dirty="0" smtClean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2000" b="0" i="0" u="none" strike="noStrike" cap="none" dirty="0" err="1" smtClean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vasquez</a:t>
            </a:r>
            <a:endParaRPr sz="2000" b="0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Requisitos</a:t>
            </a:r>
            <a:endParaRPr sz="40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2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ENFOQUE por PROCESOS;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imprescindible para la gestión del servicio,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GESTIÓN DEL CAMBIO;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como valor diferenciador de la organización en un entorno cada vez más exigente,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clara </a:t>
            </a: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ORIENTACIÓN AL CLIENTE;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través de las características de entrega de valor añadido y de satisfacción de sus necesidades,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DISPONIBILIDAD y CONTINUIDAD;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Servicio acordado con el cliente,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SOPORTE del SERVICIO;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través de la gestión de incidencias, problemas y peticiones de servicio.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FORMALIZACIÓN DE ACUERDOS;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nivel de servicio con los clientes, contratos con suministradores, cláusulas de confidencialidad empleados.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Empresas que Emplean el ISO 20000-1</a:t>
            </a:r>
            <a:endParaRPr sz="40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2675" y="1877352"/>
            <a:ext cx="4300772" cy="317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0900" cy="228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0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00" cy="228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-CO">
                <a:solidFill>
                  <a:srgbClr val="000000"/>
                </a:solidFill>
              </a:rPr>
              <a:t>Porvenir.</a:t>
            </a: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-CO">
                <a:solidFill>
                  <a:srgbClr val="000000"/>
                </a:solidFill>
              </a:rPr>
              <a:t>Nuevastic.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¿Que es?</a:t>
            </a:r>
            <a:b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</a:t>
            </a:r>
            <a:b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¿Qué hace?</a:t>
            </a:r>
            <a:endParaRPr sz="40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475" y="2031102"/>
            <a:ext cx="3441138" cy="344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>
            <a:spLocks noGrp="1"/>
          </p:cNvSpPr>
          <p:nvPr>
            <p:ph type="body" idx="1"/>
          </p:nvPr>
        </p:nvSpPr>
        <p:spPr>
          <a:xfrm>
            <a:off x="1094724" y="2603500"/>
            <a:ext cx="4828744" cy="40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¿Que es?</a:t>
            </a:r>
            <a:endParaRPr/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 / IEC 20000-1 es un sistema de gestión de servicios internacionalmente reconocido basado en la entrega y mejora de un buen servicio a los clientes.</a:t>
            </a:r>
            <a:endParaRPr sz="1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IT: (Information Technology) son las tecnologías de la información y la comunicación</a:t>
            </a:r>
            <a:endParaRPr sz="1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¿Que hace?</a:t>
            </a:r>
            <a:endParaRPr/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20000-1 especifica los requisitos para el proveedor de servicios para planificar, establecer, implementar, operar, supervisar, revisar, mantener y mejorar un SMS.</a:t>
            </a:r>
            <a:endParaRPr/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requisitos incluyen el diseño, la transición, la entrega y la mejora de los servicios para cumplir con los requisitos de servicio acordados.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Reseña Histórica:</a:t>
            </a:r>
            <a:endParaRPr sz="40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124" y="2028572"/>
            <a:ext cx="4256411" cy="319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s-CO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conocida en español por la </a:t>
            </a:r>
            <a:r>
              <a:rPr lang="es-CO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Organización Internacional para la Estandarización</a:t>
            </a:r>
            <a:r>
              <a:rPr lang="es-CO" sz="18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creó por la unión de dos organismos que estaban constituidos por asociaciones nacionales que se dedicaban a la elaboración de estándares.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objetivo de este organismo era considerar aquellas áreas que no formaban parte del área de la electromagnética, ámbito que estaba regulado por la </a:t>
            </a:r>
            <a:r>
              <a:rPr lang="es-CO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ICE (International Electrotechnical Commission)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con creación en el 1906.</a:t>
            </a:r>
            <a:endParaRPr/>
          </a:p>
          <a:p>
            <a:pPr marL="342900" marR="0" lvl="0" indent="-251459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1459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concreto, uno de estos organismos fue la “</a:t>
            </a:r>
            <a:r>
              <a:rPr lang="es-CO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Federation of the National Standardizing Associations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también conocida como </a:t>
            </a:r>
            <a:r>
              <a:rPr lang="es-CO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Aunque se creó en el año 1926, su fundación en Nueva York data del año 1928 y asistieron 14 países. </a:t>
            </a:r>
            <a:endParaRPr sz="1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organismo desarrolló sus actividades principalmente en Europa, ya que se basaba en un sistema métrico.</a:t>
            </a:r>
            <a:endParaRPr/>
          </a:p>
          <a:p>
            <a:pPr marL="342900" marR="0" lvl="0" indent="-251459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1154956" y="2677644"/>
            <a:ext cx="4857426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1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Beneficios</a:t>
            </a:r>
            <a:b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y</a:t>
            </a:r>
            <a:b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Aplicaciones</a:t>
            </a:r>
            <a:endParaRPr sz="4000" b="0" i="0" u="none" strike="noStrike" cap="non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9843" y="1594130"/>
            <a:ext cx="3669935" cy="31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certificación ISO 20000-1 le ayuda a transmitir:</a:t>
            </a:r>
            <a:endParaRPr/>
          </a:p>
          <a:p>
            <a:pPr marL="342900" marR="0" lvl="0" indent="-251459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Demostración de las mejores prácticas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Comprensión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Reducción de costes</a:t>
            </a:r>
            <a:endParaRPr/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Confianza a las partes interesadas</a:t>
            </a:r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body" idx="2"/>
          </p:nvPr>
        </p:nvSpPr>
        <p:spPr>
          <a:xfrm>
            <a:off x="6208711" y="2603500"/>
            <a:ext cx="4825159" cy="337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norma ISO/IEC 20000-1 se basa en el trabajo realizado por la Oficina de Comercio Gubernamental (</a:t>
            </a:r>
            <a:r>
              <a:rPr lang="es-CO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y la aceptación internacional de IT Infrastructure Library (</a:t>
            </a:r>
            <a:r>
              <a:rPr lang="es-CO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ITIL</a:t>
            </a: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para que pueda estar seguro de que los beneficios reales serán introducidos en la gestión de sus servicios de IT.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norma está basada en la metodología "Plan-Do-Check-Act", común con otras normas de sistemas de gestión. Esto le permite aplicar un sistema integrado y reducir duplicaciones y costes.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151368" y="1019596"/>
            <a:ext cx="805966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Beneficios de ISO 20000-1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es </a:t>
            </a:r>
            <a:r>
              <a:rPr lang="es-CO" sz="4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Plan-Do-Check-Act</a:t>
            </a:r>
            <a:endParaRPr sz="4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26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ciclo de Deming (Edwards Deming), también conocido como círculo </a:t>
            </a:r>
            <a:r>
              <a:rPr lang="es-CO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PDCA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(del inglés plan-do-check-act, esto es, planificar-hacer-verificar-actuar) o espiral de mejora continua, es una estrategia de mejora continua de la calidad en cuatro pasos, basada en un concepto ideado por Walter A. Shewhart. </a:t>
            </a:r>
            <a:endParaRPr sz="1800" b="0" i="0" u="none" strike="noStrike" cap="non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muy utilizado por los sistemas de gestión de la calidad (</a:t>
            </a:r>
            <a:r>
              <a:rPr lang="es-CO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SGC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y los sistemas de gestión de la seguridad de la información (</a:t>
            </a:r>
            <a:r>
              <a:rPr lang="es-CO" sz="1800" b="0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SGSI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  <p:pic>
        <p:nvPicPr>
          <p:cNvPr id="309" name="Google Shape;309;p2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43561" y="2603500"/>
            <a:ext cx="4013649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Times New Roman"/>
              <a:buNone/>
            </a:pPr>
            <a:r>
              <a:rPr lang="es-CO" sz="4000" b="0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Quién puede aplicar ISO 20000-1</a:t>
            </a:r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body" idx="1"/>
          </p:nvPr>
        </p:nvSpPr>
        <p:spPr>
          <a:xfrm>
            <a:off x="1151368" y="2603500"/>
            <a:ext cx="4828744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20000-1 es aplicable a organizaciones, independientemente de su tamaño, dedicadas a la provisión de actividades de gestión de servicios de IT que deseen evaluar su actual servicio de gestión de IT.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ISO/IEC 20000-1 es una norma británica desarrollado por el Foro de Gestión de Servicios de IT, implementando el Service Management Forum</a:t>
            </a:r>
            <a:r>
              <a:rPr lang="es-CO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español </a:t>
            </a:r>
            <a:b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CO" sz="18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Foro de gestión de servicios (ITSMF), que está ganando aceptación en todo el mundo.</a:t>
            </a:r>
            <a:endParaRPr/>
          </a:p>
        </p:txBody>
      </p:sp>
      <p:pic>
        <p:nvPicPr>
          <p:cNvPr id="316" name="Google Shape;316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30094" y="2537069"/>
            <a:ext cx="4824412" cy="315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a de reuniones Ion">
  <a:themeElements>
    <a:clrScheme name="Ion Boardroom">
      <a:dk1>
        <a:srgbClr val="000000"/>
      </a:dk1>
      <a:lt1>
        <a:srgbClr val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Panorámica</PresentationFormat>
  <Paragraphs>43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Noto Sans Symbols</vt:lpstr>
      <vt:lpstr>Times New Roman</vt:lpstr>
      <vt:lpstr>Century Gothic</vt:lpstr>
      <vt:lpstr>Arial</vt:lpstr>
      <vt:lpstr>Sala de reuniones Ion</vt:lpstr>
      <vt:lpstr>ISO 20001</vt:lpstr>
      <vt:lpstr>¿Que es?  Y ¿Qué hace?</vt:lpstr>
      <vt:lpstr>Presentación de PowerPoint</vt:lpstr>
      <vt:lpstr>Reseña Histórica:</vt:lpstr>
      <vt:lpstr>Presentación de PowerPoint</vt:lpstr>
      <vt:lpstr> Beneficios   y         Aplicaciones</vt:lpstr>
      <vt:lpstr>Presentación de PowerPoint</vt:lpstr>
      <vt:lpstr>Que es Plan-Do-Check-Act</vt:lpstr>
      <vt:lpstr>Quién puede aplicar ISO 20000-1</vt:lpstr>
      <vt:lpstr>Requisitos</vt:lpstr>
      <vt:lpstr>Empresas que Emplean el ISO 20000-1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20001</dc:title>
  <dc:creator>Wilson Munive</dc:creator>
  <cp:lastModifiedBy>Wilson Munive</cp:lastModifiedBy>
  <cp:revision>1</cp:revision>
  <dcterms:modified xsi:type="dcterms:W3CDTF">2018-10-13T12:27:06Z</dcterms:modified>
</cp:coreProperties>
</file>